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1" r:id="rId2"/>
    <p:sldId id="1254" r:id="rId3"/>
    <p:sldId id="1315" r:id="rId4"/>
    <p:sldId id="1316" r:id="rId5"/>
    <p:sldId id="1317" r:id="rId6"/>
    <p:sldId id="1318" r:id="rId7"/>
    <p:sldId id="1320" r:id="rId8"/>
    <p:sldId id="1322" r:id="rId9"/>
    <p:sldId id="1330" r:id="rId10"/>
    <p:sldId id="1324" r:id="rId11"/>
    <p:sldId id="1325" r:id="rId12"/>
    <p:sldId id="1326" r:id="rId13"/>
    <p:sldId id="1327" r:id="rId14"/>
    <p:sldId id="1328" r:id="rId15"/>
    <p:sldId id="1329" r:id="rId16"/>
    <p:sldId id="131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5918" autoAdjust="0"/>
  </p:normalViewPr>
  <p:slideViewPr>
    <p:cSldViewPr snapToGrid="0">
      <p:cViewPr varScale="1">
        <p:scale>
          <a:sx n="96" d="100"/>
          <a:sy n="96" d="100"/>
        </p:scale>
        <p:origin x="84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24A5D-F12D-47B6-A34C-B83541566C13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A867E-D2DA-4FF3-ABDC-9881FB5930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611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7906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591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7639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228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630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379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97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793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28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45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5300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44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084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12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B78B74-0535-4AD2-8900-40D8CD77E20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21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8F458-E75A-4536-83B7-CEEAF991A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437F14-0800-4A0B-A9BE-8DD450B7A1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19E26-58D7-442B-96FF-11E2F4AA6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3D5A29-CF9D-4B90-8A4C-88BB29D17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AEE6E-DF81-4BAB-BC6E-41584502C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516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1AAA0-EC56-47C3-B2BE-D99C47887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BF9E58-D752-408B-BB17-1C26909BAB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1C5C-94EF-41BB-9AA1-3D5A52921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7D67A-AEB4-4996-8CA6-A805A1D47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316AB-6138-4696-8369-E39A59CBF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1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BBAE6C-1D56-44D5-B854-FC5B0615F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538E6-1E67-4134-AE73-18749A448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07E90-ED08-43B5-88CE-EB3E5B851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D4ECD-938E-4F89-A335-FB5B6531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3D595-09E7-4FE8-9876-6B078C8E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70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67595-5C42-4274-9CE8-43642A0C5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0F196-79BD-41A3-B959-64948F334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602750-72C4-4488-AB8E-817872D03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852146-BCB0-4BCB-9223-0101A1076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D89B6-19DD-405A-9014-8D61DE3A3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436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41C31-A8B4-416A-B594-BC2F6BD1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C8761-5872-4A26-8BEF-136F7EA7C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1E76C-741A-4508-AE54-EEE15F52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9291E-B57E-44DE-92CE-06AFA7B65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6EF43-0924-4A91-A161-C896F9FE2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99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F883C-1251-4A1D-9C94-E3DA51769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EC794-FB9B-4802-8B20-E4332DB39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98E53F-06F7-41A9-87FE-B2891FA9B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7A2E5F-0627-4AA8-8D67-F7C69926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52BCF3-B86A-474C-BB0C-58510C9AD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DEF2D-77B4-420D-B410-CA50D71F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2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64BD0-4AF6-4E96-BAC3-E3F95C9B7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228DA4-BE09-4CC4-A7B7-40EB14209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79D945-6C02-4F08-99FE-093BC8EDD3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383244-4873-4217-821C-D2FD61F3DC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D442E4-4AE6-480C-AC6E-FDA793849B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B15C70-6BE2-4FDE-9E45-CABBED26E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B5E605-4C15-479A-BE33-09E542B3C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B45D60-E2A3-485A-AC07-2AD4C100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475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63C71-8D30-4398-BFEC-65E2E887E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74AE4A-B8D7-4DA7-AECE-D6E68BCBF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2FFD8-89FA-44D0-9D31-423B6FAD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BF41F-E8AD-4949-88B6-9A28F312C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163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548AFE-45FD-4086-A0D9-FA10C9B0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9D8C49-E4C8-4508-ADD2-C95B69D55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AF48A-2369-4F6F-B398-5AF63BD7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8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DF190-DF10-4DAF-BA7F-96B0528AD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FCAC1-9913-4C06-8724-AAD579674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B50D4-3EBF-417E-B983-14F5C97BD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BE77A1-043F-4B6B-8533-C8B8E44ED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DE44C-081A-481A-93DD-323B8D7AC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9D9FE-8AEF-41D3-B8C8-728DBA338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00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3B75B-5327-4203-AB22-24AB8FB4E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344193-B00F-42B5-9E1B-2B8F83BC9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341734-C63F-49E9-BDBC-73A5BF5CD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8CF6A4-03DA-4C3B-9AAA-9A54D0163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45B420-741D-43C4-93BC-2FB20AE25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49404-832C-4ABB-8D34-911D0BFE3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218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BE1DE4-F48E-475D-ADFC-35F47B66C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DD6F7-3F04-4ECE-9690-136CEFF2A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4841D-B0DC-4384-8F62-D12F39C1FA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63A07-465A-4182-B3F6-AA245CF3464D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6E950-29FC-4567-A1E4-96E517E4FA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2E313-DFC8-420F-A74D-8798EC2687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3B016-9704-4AC7-BEFA-88382B12B2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38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200422" y="-107187"/>
            <a:ext cx="8023761" cy="6858000"/>
          </a:xfrm>
          <a:custGeom>
            <a:avLst/>
            <a:gdLst>
              <a:gd name="connsiteX0" fmla="*/ 0 w 6883400"/>
              <a:gd name="connsiteY0" fmla="*/ 0 h 6858000"/>
              <a:gd name="connsiteX1" fmla="*/ 6883400 w 6883400"/>
              <a:gd name="connsiteY1" fmla="*/ 0 h 6858000"/>
              <a:gd name="connsiteX2" fmla="*/ 6883400 w 6883400"/>
              <a:gd name="connsiteY2" fmla="*/ 6858000 h 6858000"/>
              <a:gd name="connsiteX3" fmla="*/ 0 w 6883400"/>
              <a:gd name="connsiteY3" fmla="*/ 6858000 h 6858000"/>
              <a:gd name="connsiteX4" fmla="*/ 0 w 6883400"/>
              <a:gd name="connsiteY4" fmla="*/ 0 h 6858000"/>
              <a:gd name="connsiteX0" fmla="*/ 0 w 6883400"/>
              <a:gd name="connsiteY0" fmla="*/ 0 h 6858000"/>
              <a:gd name="connsiteX1" fmla="*/ 6883400 w 6883400"/>
              <a:gd name="connsiteY1" fmla="*/ 0 h 6858000"/>
              <a:gd name="connsiteX2" fmla="*/ 6883400 w 6883400"/>
              <a:gd name="connsiteY2" fmla="*/ 6858000 h 6858000"/>
              <a:gd name="connsiteX3" fmla="*/ 0 w 6883400"/>
              <a:gd name="connsiteY3" fmla="*/ 6858000 h 6858000"/>
              <a:gd name="connsiteX4" fmla="*/ 0 w 68834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3400" h="6858000">
                <a:moveTo>
                  <a:pt x="0" y="0"/>
                </a:moveTo>
                <a:lnTo>
                  <a:pt x="6883400" y="0"/>
                </a:lnTo>
                <a:lnTo>
                  <a:pt x="6883400" y="6858000"/>
                </a:lnTo>
                <a:lnTo>
                  <a:pt x="0" y="6858000"/>
                </a:lnTo>
                <a:cubicBezTo>
                  <a:pt x="0" y="4572000"/>
                  <a:pt x="1549400" y="1155700"/>
                  <a:pt x="0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5032993" y="2725537"/>
            <a:ext cx="7373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</a:t>
            </a:r>
            <a:r>
              <a:rPr lang="en-US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THUẾ THU NHẬP CÁ NHÂN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7268" y="310629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CỤC THUẾ</a:t>
            </a:r>
          </a:p>
          <a:p>
            <a:pPr algn="ctr"/>
            <a:r>
              <a:rPr lang="en-US" b="1" dirty="0">
                <a:solidFill>
                  <a:srgbClr val="000066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THUẾ THÀNH PHỐ HẢI PHÒNG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7946216" y="965564"/>
            <a:ext cx="1056904" cy="0"/>
          </a:xfrm>
          <a:prstGeom prst="line">
            <a:avLst/>
          </a:prstGeom>
          <a:ln w="254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553" y="1126036"/>
            <a:ext cx="832206" cy="84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" y="0"/>
            <a:ext cx="4524831" cy="3883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23322"/>
            <a:ext cx="4524832" cy="393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45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5 –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NGƯỠNG KHẤU TRỪ 10% ĐỐI VỚI THU NHẬP VÃNG LAI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lương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thù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tiền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cư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trú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ký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hoặc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ký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đồng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03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Mức chi trả từ 5 triệu đồng/lần trở lên → khấu trừ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10%.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Nếu dưới 5 triệu đồng/lần thì khấu trừ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10% khi cá nhân có yêu cầu. </a:t>
            </a: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3065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6 –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MỞ RỘNG CÁC KHOẢN THU NHẬP ĐƯỢC MIỄN THUẾ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Luật bổ sung nhiều trường hợp miễn thuế, đáng chú ý: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nhập liên quan tín chỉ carbon;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ãi trái phiếu xanh; Chuyển nhượng lần đầu trái phiếu xanh sau phát hành;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từ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khoa học, công nghệ và đổi mới sáng tạo;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sau thuế TNDN của chủ doanh nghiệp tư nhân, chủ công ty TNHH một thành viên theo quy định. </a:t>
            </a: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66177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7 –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CHÍNH SÁCH ƯU ĐÃI CHO CÔNG NGHỆ, ĐỔI MỚI SÁNG TẠO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Miễn thuế 5 năm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ối với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hân lực công nghiệp công nghệ số chất lượng cao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hợp: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Công nghiệp công nghệ 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ghiên cứu và phát triển;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Chip bán dẫn; Hệ thống trí tuệ nhân tạo; </a:t>
            </a:r>
          </a:p>
          <a:p>
            <a:pPr lvl="1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ào tạo nhân lực công nghiệp công nghệ số. </a:t>
            </a:r>
          </a:p>
          <a:p>
            <a:pPr lvl="1" indent="-342900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Ngoài ra có chính sách miễn thuế 5 năm đối với một số nhân lực công nghệ cao thực hiện nghiên cứu, phát triển công nghệ cao hoặc công nghệ chiến lược. </a:t>
            </a: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733330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8 –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CHỨNG CHỈ QUỸ MỞ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7525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iễn thuế TNCN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ối với thu nhập từ chuyển nhượng chứng chỉ quỹ mở nếu đáp ứng điều kiện:</a:t>
            </a:r>
          </a:p>
          <a:p>
            <a:pPr algn="just">
              <a:spcBef>
                <a:spcPts val="18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Nắm giữ từ đủ 02 năm trở lên kể từ ngày mua.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01/07/2026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 định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xử lý trường hợp chứng chỉ quỹ được mua trước ngày 01/7/2026 nhưng chuyển nhượng sau ngày này. </a:t>
            </a:r>
          </a:p>
          <a:p>
            <a:pPr algn="just"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Ngoài 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Lợi tức của nhà đầu tư cá nhân được chia từ một số quỹ đầu tư chứng khoán, quỹ đầu tư bất động sản được giảm 50% thuế trong thời hạn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2031.</a:t>
            </a:r>
          </a:p>
          <a:p>
            <a:pPr algn="just">
              <a:spcBef>
                <a:spcPts val="1800"/>
              </a:spcBef>
            </a:pP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4087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9 –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HỘ, CÁ NHÂN KINH DOANH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30250" y="748075"/>
            <a:ext cx="10737574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1.T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 đổi quan trọng nhất đối với hộ, cá nhân kinh doanh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HKD,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2.Bổ sung p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hương pháp tính thuế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Luật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bổ sung phương pháp tính thuế trên thu nhập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 = 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+ 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Mức thuế suất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 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15% </a:t>
            </a:r>
          </a:p>
          <a:p>
            <a:pPr lvl="3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3 – 50 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17% </a:t>
            </a:r>
          </a:p>
          <a:p>
            <a:pPr lvl="3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Trên 50 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20%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3.Đối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HKD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HKD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doanh thu trên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đến 3 tỷ đồng có thể lựa chọn phương pháp tính thuế trên thu 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153969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10 – CÁ NHÂN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THUÊ BẤT ĐỘNG SẢN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thuê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(x)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5%.</a:t>
            </a:r>
          </a:p>
          <a:p>
            <a:pPr>
              <a:spcBef>
                <a:spcPts val="1800"/>
              </a:spcBef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Thuế TNCN = Phần doanh thu vượt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/năm × 5%</a:t>
            </a:r>
          </a:p>
          <a:p>
            <a:r>
              <a:rPr lang="en-US" sz="2400" dirty="0">
                <a:latin typeface="+mj-lt"/>
              </a:rPr>
              <a:t>	</a:t>
            </a:r>
            <a:endParaRPr lang="en-US" sz="2400" b="1" dirty="0">
              <a:effectLst/>
              <a:latin typeface="+mj-lt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707893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06" y="296637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6021DB-3369-4D85-9A50-5D2A44F53223}"/>
              </a:ext>
            </a:extLst>
          </p:cNvPr>
          <p:cNvSpPr txBox="1"/>
          <p:nvPr/>
        </p:nvSpPr>
        <p:spPr>
          <a:xfrm>
            <a:off x="787226" y="482915"/>
            <a:ext cx="1073757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1600" b="0" i="0" dirty="0">
                <a:solidFill>
                  <a:srgbClr val="000000"/>
                </a:solidFill>
                <a:effectLst/>
                <a:latin typeface="+mj-lt"/>
              </a:rPr>
              <a:t>	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3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XIN TRÂN TRỌNG CẢM ƠN</a:t>
            </a:r>
            <a:endParaRPr lang="vi-VN" sz="4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59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509" y="319156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VĂN BẢN THUẾ THU NHẬP CÁ NHÂN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7894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Luật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số 109/2025/QH15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10/12/2025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Luật số 09/2026/QH16 sửa đổi, bổ sung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GTGT,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TNDN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TTĐB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24/04/2026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Nghị định số 253/2026/NĐ-CP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30/06/2026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</a:t>
            </a:r>
            <a:b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Thông tư số 87/2026/TT-BTC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30/06/2026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Nghị định số 253/2026/NĐ-CP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30/06/2026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TNCN</a:t>
            </a:r>
            <a:endParaRPr lang="en-US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Microsoft Sans Serif" panose="020B060402020202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endParaRPr lang="en-US" sz="24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027079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509" y="319156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THAY ĐỔI LỚN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-139914"/>
            <a:ext cx="10737574" cy="77559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lũy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endParaRPr lang="en-US" sz="2400" dirty="0">
              <a:solidFill>
                <a:srgbClr val="000000"/>
              </a:solidFill>
              <a:effectLst/>
              <a:latin typeface="Microsoft Sans Serif" panose="020B0604020202020204" pitchFamily="34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80622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1 – MỞ RỘNG CÁC KHOẢN THU NHẬP CHỊU THUẾ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7709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uật bổ sung, làm rõ nhiều nguồn thu nhập mới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chuyển nhượng tên miền quốc gia “.vn”;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chuyển nhượng kết quả giảm phát thải khí nhà kính, tín chỉ 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cbon;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chuyển nhượng biển số xe trúng đấu giá;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chuyển nhượng tài sản số; </a:t>
            </a:r>
          </a:p>
          <a:p>
            <a:pPr lvl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chuyển nhượng vàng miếng.</a:t>
            </a: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08921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2 – GIẢM TRỪ GIA CẢNH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19FA29A-158D-41B1-84F5-E0A10E25F1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467772"/>
              </p:ext>
            </p:extLst>
          </p:nvPr>
        </p:nvGraphicFramePr>
        <p:xfrm>
          <a:off x="404191" y="1344283"/>
          <a:ext cx="10883979" cy="4220235"/>
        </p:xfrm>
        <a:graphic>
          <a:graphicData uri="http://schemas.openxmlformats.org/drawingml/2006/table">
            <a:tbl>
              <a:tblPr/>
              <a:tblGrid>
                <a:gridCol w="3547533">
                  <a:extLst>
                    <a:ext uri="{9D8B030D-6E8A-4147-A177-3AD203B41FA5}">
                      <a16:colId xmlns:a16="http://schemas.microsoft.com/office/drawing/2014/main" val="3487764047"/>
                    </a:ext>
                  </a:extLst>
                </a:gridCol>
                <a:gridCol w="3668223">
                  <a:extLst>
                    <a:ext uri="{9D8B030D-6E8A-4147-A177-3AD203B41FA5}">
                      <a16:colId xmlns:a16="http://schemas.microsoft.com/office/drawing/2014/main" val="1231386948"/>
                    </a:ext>
                  </a:extLst>
                </a:gridCol>
                <a:gridCol w="3668223">
                  <a:extLst>
                    <a:ext uri="{9D8B030D-6E8A-4147-A177-3AD203B41FA5}">
                      <a16:colId xmlns:a16="http://schemas.microsoft.com/office/drawing/2014/main" val="2030173577"/>
                    </a:ext>
                  </a:extLst>
                </a:gridCol>
              </a:tblGrid>
              <a:tr h="844047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vi-VN" sz="2400" b="1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Trước đây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TNCN </a:t>
                      </a:r>
                      <a:r>
                        <a:rPr lang="en-US" sz="2400" b="1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mới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2563291"/>
                  </a:ext>
                </a:extLst>
              </a:tr>
              <a:tr h="844047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NNT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tháng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15,5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tháng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185513"/>
                  </a:ext>
                </a:extLst>
              </a:tr>
              <a:tr h="844047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 phụ thuộc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4,4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tháng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6,2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tháng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854319"/>
                  </a:ext>
                </a:extLst>
              </a:tr>
              <a:tr h="844047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Bản thân/năm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186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26244"/>
                  </a:ext>
                </a:extLst>
              </a:tr>
              <a:tr h="844047"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vi-VN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Người phụ thuộc/năm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52,8 triệu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defTabSz="914400" rtl="0" eaLnBrk="1" latinLnBrk="0" hangingPunct="1">
                        <a:spcBef>
                          <a:spcPts val="1800"/>
                        </a:spcBef>
                      </a:pPr>
                      <a:r>
                        <a:rPr lang="en-US" sz="2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74,4 </a:t>
                      </a:r>
                      <a:r>
                        <a:rPr lang="en-US" sz="24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triệu</a:t>
                      </a:r>
                      <a:endParaRPr lang="en-US" sz="2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5982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460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CẦN LƯU Ý: NGƯỜI PHỤ THUỘC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30250" y="686364"/>
            <a:ext cx="10737574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gưỡng thu nhập của người phụ thuộc</a:t>
            </a:r>
          </a:p>
          <a:p>
            <a:pPr algn="just">
              <a:spcBef>
                <a:spcPts val="1800"/>
              </a:spcBef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bình quân tháng trong năm từ tất cả các nguồn ≤ 3 triệu đồng/tháng</a:t>
            </a:r>
          </a:p>
          <a:p>
            <a:pPr algn="just">
              <a:spcBef>
                <a:spcPts val="1800"/>
              </a:spcBef>
            </a:pP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nộp thuế chịu trách nhiệm kê khai đúng và trung thực thu nhập của người phụ thuộc. </a:t>
            </a:r>
          </a:p>
          <a:p>
            <a:pPr algn="just">
              <a:spcBef>
                <a:spcPts val="600"/>
              </a:spcBef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Hồ sơ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 định cụ thể đối với: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Con; 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Vợ/chồng; 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Cha, mẹ; 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phải trực tiếp nuôi dưỡng; </a:t>
            </a:r>
          </a:p>
          <a:p>
            <a:pPr lvl="1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không có khả năng lao động. </a:t>
            </a:r>
          </a:p>
          <a:p>
            <a:pPr algn="just">
              <a:spcBef>
                <a:spcPts val="600"/>
              </a:spcBef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quan thuế được khai thác dữ liệu từ các cơ sở dữ liệu được chia sẻ để xác định người phụ thuộc.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Cơ quan thuế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khai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thác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dữ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thông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tin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thì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nộp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thuế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cung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cấp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giấy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tờ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xác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phụ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vi-V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489422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3 – </a:t>
            </a:r>
            <a: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BIỂU THUẾ LŨY TIẾN 5 BẬC</a:t>
            </a:r>
            <a:br>
              <a:rPr lang="en-US" sz="2800" b="1" dirty="0">
                <a:effectLst/>
                <a:latin typeface="Times New Roman" panose="02020603050405020304" pitchFamily="18" charset="0"/>
                <a:ea typeface="Microsoft Sans Serif" panose="020B0604020202020204" pitchFamily="34" charset="0"/>
              </a:rPr>
            </a:br>
            <a:endParaRPr lang="en-US" sz="2600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7CDA8D-ADC8-4B9C-95A8-C8BA32B2BB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269209"/>
              </p:ext>
            </p:extLst>
          </p:nvPr>
        </p:nvGraphicFramePr>
        <p:xfrm>
          <a:off x="351183" y="1060173"/>
          <a:ext cx="11002615" cy="48066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2227">
                  <a:extLst>
                    <a:ext uri="{9D8B030D-6E8A-4147-A177-3AD203B41FA5}">
                      <a16:colId xmlns:a16="http://schemas.microsoft.com/office/drawing/2014/main" val="433843090"/>
                    </a:ext>
                  </a:extLst>
                </a:gridCol>
                <a:gridCol w="3986685">
                  <a:extLst>
                    <a:ext uri="{9D8B030D-6E8A-4147-A177-3AD203B41FA5}">
                      <a16:colId xmlns:a16="http://schemas.microsoft.com/office/drawing/2014/main" val="1584872984"/>
                    </a:ext>
                  </a:extLst>
                </a:gridCol>
                <a:gridCol w="3582451">
                  <a:extLst>
                    <a:ext uri="{9D8B030D-6E8A-4147-A177-3AD203B41FA5}">
                      <a16:colId xmlns:a16="http://schemas.microsoft.com/office/drawing/2014/main" val="899915804"/>
                    </a:ext>
                  </a:extLst>
                </a:gridCol>
                <a:gridCol w="1901252">
                  <a:extLst>
                    <a:ext uri="{9D8B030D-6E8A-4147-A177-3AD203B41FA5}">
                      <a16:colId xmlns:a16="http://schemas.microsoft.com/office/drawing/2014/main" val="587503260"/>
                    </a:ext>
                  </a:extLst>
                </a:gridCol>
              </a:tblGrid>
              <a:tr h="137333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Bậc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b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Thuế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suất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(%)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4924088"/>
                  </a:ext>
                </a:extLst>
              </a:tr>
              <a:tr h="68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 120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40895028"/>
                  </a:ext>
                </a:extLst>
              </a:tr>
              <a:tr h="68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120 đến 360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7931592"/>
                  </a:ext>
                </a:extLst>
              </a:tr>
              <a:tr h="68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360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30 đến 60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91172341"/>
                  </a:ext>
                </a:extLst>
              </a:tr>
              <a:tr h="68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720 </a:t>
                      </a: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1.200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60 đến 100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99005831"/>
                  </a:ext>
                </a:extLst>
              </a:tr>
              <a:tr h="686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1.200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 100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01969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7888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4 –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TIỀN LƯƠNG, TIỀN CÔNG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835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khoản được quy định rõ hơn:</a:t>
            </a:r>
          </a:p>
          <a:p>
            <a:pPr algn="just">
              <a:spcBef>
                <a:spcPts val="1800"/>
              </a:spcBef>
            </a:pP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Tiền ăn giữa ca, ăn trưa</a:t>
            </a:r>
          </a:p>
          <a:p>
            <a:pPr lvl="1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chi không vượt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1,2 triệu đồng/người/tháng: không tính vào thu nhập chịu thuế. </a:t>
            </a:r>
          </a:p>
          <a:p>
            <a:pPr lvl="1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Nếu doanh nghiệp tổ chức bữa ăn trực tiếp, mua suất ăn hoặc cấp phiếu ăn: không tính vào thu nhập chịu thuế theo quy định. </a:t>
            </a:r>
          </a:p>
          <a:p>
            <a:pPr algn="just">
              <a:spcBef>
                <a:spcPts val="1800"/>
              </a:spcBef>
            </a:pP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Mức được trừ tối đa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triệu đồng/tháng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đối với tổng các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khoản thuộc phạm vi quy định về:</a:t>
            </a:r>
          </a:p>
          <a:p>
            <a:pPr lvl="1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hiểm hưu trí bổ sung; </a:t>
            </a:r>
          </a:p>
          <a:p>
            <a:pPr lvl="1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hiểm hưu trí tự nguyện; </a:t>
            </a:r>
          </a:p>
          <a:p>
            <a:pPr lvl="1" algn="just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Bảo hiểm nhân thọ. </a:t>
            </a:r>
          </a:p>
          <a:p>
            <a:pPr indent="-457200">
              <a:lnSpc>
                <a:spcPct val="150000"/>
              </a:lnSpc>
              <a:spcBef>
                <a:spcPts val="1800"/>
              </a:spcBef>
              <a:buAutoNum type="arabicPeriod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753827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C3DEB-4CAF-3A4D-715E-53896E14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15F99-E808-41BE-BC4E-D6007F234466}" type="slidenum"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ình ảnh logo thuế nhà nước - Inkythuatso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50" y="171153"/>
            <a:ext cx="642320" cy="64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1787" y="0"/>
            <a:ext cx="1410214" cy="34036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D39714C0-43B5-0A71-A3E2-FD5753A81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039" y="251521"/>
            <a:ext cx="9906278" cy="568489"/>
          </a:xfrm>
        </p:spPr>
        <p:txBody>
          <a:bodyPr>
            <a:normAutofit fontScale="90000"/>
          </a:bodyPr>
          <a:lstStyle/>
          <a:p>
            <a:b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ĐIỂM MỚI 4 – </a:t>
            </a:r>
            <a:r>
              <a:rPr lang="vi-V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 NHẬP TỪ TIỀN LƯƠNG, TIỀN CÔNG</a:t>
            </a:r>
            <a:br>
              <a:rPr lang="en-US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0C2A0F-52FD-69B8-DA37-30334F152299}"/>
              </a:ext>
            </a:extLst>
          </p:cNvPr>
          <p:cNvSpPr txBox="1"/>
          <p:nvPr/>
        </p:nvSpPr>
        <p:spPr>
          <a:xfrm>
            <a:off x="189885" y="991163"/>
            <a:ext cx="10737574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Chi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800"/>
              </a:spcBef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just">
              <a:spcBef>
                <a:spcPts val="180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algn="just">
              <a:spcBef>
                <a:spcPts val="1800"/>
              </a:spcBef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+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triệu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1800"/>
              </a:spcBef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2400" b="1" dirty="0">
              <a:effectLst/>
              <a:latin typeface="Times New Roman" panose="02020603050405020304" pitchFamily="18" charset="0"/>
              <a:ea typeface="Microsoft Sans Serif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Times New Roman" panose="02020603050405020304" pitchFamily="18" charset="0"/>
                <a:ea typeface="Microsoft Sans Serif" panose="020B0604020202020204" pitchFamily="34" charset="0"/>
                <a:cs typeface="Times New Roman" panose="02020603050405020304" pitchFamily="18" charset="0"/>
              </a:rPr>
              <a:t>	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371605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1547</TotalTime>
  <Words>1795</Words>
  <Application>Microsoft Office PowerPoint</Application>
  <PresentationFormat>Widescreen</PresentationFormat>
  <Paragraphs>228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Microsoft Sans Serif</vt:lpstr>
      <vt:lpstr>Times New Roman</vt:lpstr>
      <vt:lpstr>Office Theme</vt:lpstr>
      <vt:lpstr>PowerPoint Presentation</vt:lpstr>
      <vt:lpstr> VĂN BẢN THUẾ THU NHẬP CÁ NHÂN </vt:lpstr>
      <vt:lpstr> NHÓM THAY ĐỔI LỚN </vt:lpstr>
      <vt:lpstr> ĐIỂM MỚI 1 – MỞ RỘNG CÁC KHOẢN THU NHẬP CHỊU THUẾ </vt:lpstr>
      <vt:lpstr> ĐIỂM MỚI 2 – GIẢM TRỪ GIA CẢNH </vt:lpstr>
      <vt:lpstr> CẦN LƯU Ý: NGƯỜI PHỤ THUỘC </vt:lpstr>
      <vt:lpstr> ĐIỂM MỚI 3 – BIỂU THUẾ LŨY TIẾN 5 BẬC </vt:lpstr>
      <vt:lpstr> ĐIỂM MỚI 4 – THU NHẬP TỪ TIỀN LƯƠNG, TIỀN CÔNG </vt:lpstr>
      <vt:lpstr> ĐIỂM MỚI 4 – THU NHẬP TỪ TIỀN LƯƠNG, TIỀN CÔNG </vt:lpstr>
      <vt:lpstr> ĐIỂM MỚI 5 – NGƯỠNG KHẤU TRỪ 10% ĐỐI VỚI THU NHẬP VÃNG LAI </vt:lpstr>
      <vt:lpstr> ĐIỂM MỚI 6 – MỞ RỘNG CÁC KHOẢN THU NHẬP ĐƯỢC MIỄN THUẾ </vt:lpstr>
      <vt:lpstr> ĐIỂM MỚI 7 – CHÍNH SÁCH ƯU ĐÃI CHO CÔNG NGHỆ, ĐỔI MỚI SÁNG TẠO </vt:lpstr>
      <vt:lpstr> ĐIỂM MỚI 8 – CHỨNG CHỈ QUỸ MỞ </vt:lpstr>
      <vt:lpstr> ĐIỂM MỚI 9 – HỘ, CÁ NHÂN KINH DOANH </vt:lpstr>
      <vt:lpstr> ĐIỂM MỚI 10 – CÁ NHÂN CHO THUÊ BẤT ĐỘNG SẢN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Surface Laptop 7</dc:creator>
  <cp:lastModifiedBy>Surface Laptop 7</cp:lastModifiedBy>
  <cp:revision>105</cp:revision>
  <dcterms:created xsi:type="dcterms:W3CDTF">2026-03-14T03:36:03Z</dcterms:created>
  <dcterms:modified xsi:type="dcterms:W3CDTF">2026-08-13T14:09:29Z</dcterms:modified>
</cp:coreProperties>
</file>